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run a privacy audit on a fictional seventh grader's profile, find the location clues, public settings, shared screenshots and photos of friends posted without asking, then recommend the setting fixes and finish with their own privacy check-up.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a calm tone. Make clear that no one will be asked to show their own accounts. Jordan is fictional, so students can be honest about what they notice.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for one example of each. Point out that the second category, what others post about you, is why the ask-first rule matters for everyone.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shame students who use location sharing with family. The goal is a short, chosen list, not hundreds of followers.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to think about a photo they took this week. Would any of these show up in the background? Turning off camera location tagging is a quick fix.</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Connect to the warm-up. A screenshot can be forwarded forever. That is true for your messages and for other people's messages you hold.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Mention in one sentence what your school's conduct policy says about posting others without permission. Keep it informational, not threatening.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3 minutes of silent highlighting, then 8 minutes of group work. Push for named settings: private account, location off, message requests, tag review.</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to the counselor's name on the board. Nobody gets in trouble for asking for help. Hand out the check-up worksheet and family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Answers: Any two of: house number, street sign, school logo or mascot, ID badge or lanyard, team jersey with school name, bus number, a recognizable local landmark. | Off, or on only for a few specific people they know in real life, with a parent or guardian aware. Not 'all friends' or 'all followers'. | Ask them first, respect a no and take it down if they ask later. Do not forward other people's chats or numbers without permission.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1463040"/>
            <a:ext cx="10058400" cy="457200"/>
          </a:xfrm>
          <a:prstGeom prst="rect">
            <a:avLst/>
          </a:prstGeom>
          <a:noFill/>
        </p:spPr>
        <p:txBody>
          <a:bodyPr wrap="square">
            <a:spAutoFit/>
          </a:bodyPr>
          <a:lstStyle/>
          <a:p>
            <a:r>
              <a:rPr sz="1600" b="1">
                <a:solidFill>
                  <a:srgbClr val="0B6FA4"/>
                </a:solidFill>
              </a:rPr>
              <a:t>Grades 6-8 · 45 minutes</a:t>
            </a:r>
          </a:p>
        </p:txBody>
      </p:sp>
      <p:sp>
        <p:nvSpPr>
          <p:cNvPr id="6" name="TextBox 5"/>
          <p:cNvSpPr txBox="1"/>
          <p:nvPr/>
        </p:nvSpPr>
        <p:spPr>
          <a:xfrm>
            <a:off x="731520" y="2011680"/>
            <a:ext cx="10515600" cy="1463040"/>
          </a:xfrm>
          <a:prstGeom prst="rect">
            <a:avLst/>
          </a:prstGeom>
          <a:noFill/>
        </p:spPr>
        <p:txBody>
          <a:bodyPr wrap="square">
            <a:spAutoFit/>
          </a:bodyPr>
          <a:lstStyle/>
          <a:p>
            <a:r>
              <a:rPr sz="4800" b="1">
                <a:solidFill>
                  <a:srgbClr val="02216D"/>
                </a:solidFill>
              </a:rPr>
              <a:t>Private by design</a:t>
            </a:r>
          </a:p>
        </p:txBody>
      </p:sp>
      <p:sp>
        <p:nvSpPr>
          <p:cNvPr id="7" name="TextBox 6"/>
          <p:cNvSpPr txBox="1"/>
          <p:nvPr/>
        </p:nvSpPr>
        <p:spPr>
          <a:xfrm>
            <a:off x="731520" y="3566160"/>
            <a:ext cx="10058400" cy="1097280"/>
          </a:xfrm>
          <a:prstGeom prst="rect">
            <a:avLst/>
          </a:prstGeom>
          <a:noFill/>
        </p:spPr>
        <p:txBody>
          <a:bodyPr wrap="square">
            <a:spAutoFit/>
          </a:bodyPr>
          <a:lstStyle/>
          <a:p>
            <a:r>
              <a:rPr sz="2200" b="0">
                <a:solidFill>
                  <a:srgbClr val="475266"/>
                </a:solidFill>
              </a:rPr>
              <a:t>Audit a profile, tighten the settings and respect other people's information</a:t>
            </a:r>
          </a:p>
        </p:txBody>
      </p:sp>
      <p:sp>
        <p:nvSpPr>
          <p:cNvPr id="8" name="TextBox 7"/>
          <p:cNvSpPr txBox="1"/>
          <p:nvPr/>
        </p:nvSpPr>
        <p:spPr>
          <a:xfrm>
            <a:off x="731520" y="4937760"/>
            <a:ext cx="10515600" cy="1097280"/>
          </a:xfrm>
          <a:prstGeom prst="rect">
            <a:avLst/>
          </a:prstGeom>
          <a:noFill/>
        </p:spPr>
        <p:txBody>
          <a:bodyPr wrap="square">
            <a:spAutoFit/>
          </a:bodyPr>
          <a:lstStyle/>
          <a:p>
            <a:r>
              <a:rPr sz="2000" b="1">
                <a:solidFill>
                  <a:srgbClr val="8A5300"/>
                </a:solidFill>
              </a:rPr>
              <a:t>Big idea: You get to decide what your profile shares about you, and other people get to decide what you share about them.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Private by design</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You choose your audience</a:t>
            </a:r>
          </a:p>
          <a:p>
            <a:pPr>
              <a:spcAft>
                <a:spcPts val="1200"/>
              </a:spcAft>
            </a:pPr>
            <a:r>
              <a:rPr sz="2400">
                <a:solidFill>
                  <a:srgbClr val="18202E"/>
                </a:solidFill>
              </a:rPr>
              <a:t>•  Today: audit a fictional student's profile</a:t>
            </a:r>
          </a:p>
          <a:p>
            <a:pPr>
              <a:spcAft>
                <a:spcPts val="1200"/>
              </a:spcAft>
            </a:pPr>
            <a:r>
              <a:rPr sz="2400">
                <a:solidFill>
                  <a:srgbClr val="18202E"/>
                </a:solidFill>
              </a:rPr>
              <a:t>•  Then: fix the settings and check your own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Your digital footprint</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What you post</a:t>
            </a:r>
          </a:p>
          <a:p>
            <a:pPr>
              <a:spcAft>
                <a:spcPts val="1200"/>
              </a:spcAft>
            </a:pPr>
            <a:r>
              <a:rPr sz="2400">
                <a:solidFill>
                  <a:srgbClr val="18202E"/>
                </a:solidFill>
              </a:rPr>
              <a:t>•  What other people post about you</a:t>
            </a:r>
          </a:p>
          <a:p>
            <a:pPr>
              <a:spcAft>
                <a:spcPts val="1200"/>
              </a:spcAft>
            </a:pPr>
            <a:r>
              <a:rPr sz="2400">
                <a:solidFill>
                  <a:srgbClr val="18202E"/>
                </a:solidFill>
              </a:rPr>
              <a:t>•  What apps collect in the background, like location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Who can see where you are?</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Location sharing shows a live map to the people on your list</a:t>
            </a:r>
          </a:p>
          <a:p>
            <a:pPr>
              <a:spcAft>
                <a:spcPts val="1200"/>
              </a:spcAft>
            </a:pPr>
            <a:r>
              <a:rPr sz="2400">
                <a:solidFill>
                  <a:srgbClr val="18202E"/>
                </a:solidFill>
              </a:rPr>
              <a:t>•  Safest: off, or a few people you know in real life</a:t>
            </a:r>
          </a:p>
          <a:p>
            <a:pPr>
              <a:spcAft>
                <a:spcPts val="1200"/>
              </a:spcAft>
            </a:pPr>
            <a:r>
              <a:rPr sz="2400">
                <a:solidFill>
                  <a:srgbClr val="18202E"/>
                </a:solidFill>
              </a:rPr>
              <a:t>•  A parent or guardian should know who is on the list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Photo clues</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House numbers and street signs</a:t>
            </a:r>
          </a:p>
          <a:p>
            <a:pPr>
              <a:spcAft>
                <a:spcPts val="1200"/>
              </a:spcAft>
            </a:pPr>
            <a:r>
              <a:rPr sz="2400">
                <a:solidFill>
                  <a:srgbClr val="18202E"/>
                </a:solidFill>
              </a:rPr>
              <a:t>•  School logos, jerseys and ID badges</a:t>
            </a:r>
          </a:p>
          <a:p>
            <a:pPr>
              <a:spcAft>
                <a:spcPts val="1200"/>
              </a:spcAft>
            </a:pPr>
            <a:r>
              <a:rPr sz="2400">
                <a:solidFill>
                  <a:srgbClr val="18202E"/>
                </a:solidFill>
              </a:rPr>
              <a:t>•  Bus numbers and local landmarks</a:t>
            </a:r>
          </a:p>
          <a:p>
            <a:pPr>
              <a:spcAft>
                <a:spcPts val="1200"/>
              </a:spcAft>
            </a:pPr>
            <a:r>
              <a:rPr sz="2400">
                <a:solidFill>
                  <a:srgbClr val="18202E"/>
                </a:solidFill>
              </a:rPr>
              <a:t>•  Some cameras save location inside the photo file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What a screenshot does</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Disappearing messages disappear from the app, not from screens</a:t>
            </a:r>
          </a:p>
          <a:p>
            <a:pPr>
              <a:spcAft>
                <a:spcPts val="1200"/>
              </a:spcAft>
            </a:pPr>
            <a:r>
              <a:rPr sz="2400">
                <a:solidFill>
                  <a:srgbClr val="18202E"/>
                </a:solidFill>
              </a:rPr>
              <a:t>•  Anyone can screenshot or film a screen</a:t>
            </a:r>
          </a:p>
          <a:p>
            <a:pPr>
              <a:spcAft>
                <a:spcPts val="1200"/>
              </a:spcAft>
            </a:pPr>
            <a:r>
              <a:rPr sz="2400">
                <a:solidFill>
                  <a:srgbClr val="18202E"/>
                </a:solidFill>
              </a:rPr>
              <a:t>•  Once sent, you lose control of 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Other people's information: ask first</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Ask before you post or forward someone's photo, video, chat or number</a:t>
            </a:r>
          </a:p>
          <a:p>
            <a:pPr>
              <a:spcAft>
                <a:spcPts val="1200"/>
              </a:spcAft>
            </a:pPr>
            <a:r>
              <a:rPr sz="2400">
                <a:solidFill>
                  <a:srgbClr val="18202E"/>
                </a:solidFill>
              </a:rPr>
              <a:t>•  A no is a full answer</a:t>
            </a:r>
          </a:p>
          <a:p>
            <a:pPr>
              <a:spcAft>
                <a:spcPts val="1200"/>
              </a:spcAft>
            </a:pPr>
            <a:r>
              <a:rPr sz="2400">
                <a:solidFill>
                  <a:srgbClr val="18202E"/>
                </a:solidFill>
              </a:rPr>
              <a:t>•  Take it down if they ask later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Privacy audit: Jordan's profile</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Highlight every clue a stranger could use</a:t>
            </a:r>
          </a:p>
          <a:p>
            <a:pPr>
              <a:spcAft>
                <a:spcPts val="1200"/>
              </a:spcAft>
            </a:pPr>
            <a:r>
              <a:rPr sz="2400">
                <a:solidFill>
                  <a:srgbClr val="18202E"/>
                </a:solidFill>
              </a:rPr>
              <a:t>•  For each item: name the risk and the exact fix</a:t>
            </a:r>
          </a:p>
          <a:p>
            <a:pPr>
              <a:spcAft>
                <a:spcPts val="1200"/>
              </a:spcAft>
            </a:pPr>
            <a:r>
              <a:rPr sz="2400">
                <a:solidFill>
                  <a:srgbClr val="18202E"/>
                </a:solidFill>
              </a:rPr>
              <a:t>•  'Be careful' is not a fix</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601200" cy="1097280"/>
          </a:xfrm>
          <a:prstGeom prst="rect">
            <a:avLst/>
          </a:prstGeom>
          <a:noFill/>
        </p:spPr>
        <p:txBody>
          <a:bodyPr wrap="square">
            <a:spAutoFit/>
          </a:bodyPr>
          <a:lstStyle/>
          <a:p>
            <a:r>
              <a:rPr sz="3600" b="1">
                <a:solidFill>
                  <a:srgbClr val="02216D"/>
                </a:solidFill>
              </a:rPr>
              <a:t>Fix it and tell someone</a:t>
            </a:r>
          </a:p>
        </p:txBody>
      </p:sp>
      <p:sp>
        <p:nvSpPr>
          <p:cNvPr id="6" name="TextBox 5"/>
          <p:cNvSpPr txBox="1"/>
          <p:nvPr/>
        </p:nvSpPr>
        <p:spPr>
          <a:xfrm>
            <a:off x="731520" y="2011680"/>
            <a:ext cx="10607040" cy="4206240"/>
          </a:xfrm>
          <a:prstGeom prst="rect">
            <a:avLst/>
          </a:prstGeom>
          <a:noFill/>
        </p:spPr>
        <p:txBody>
          <a:bodyPr wrap="square">
            <a:spAutoFit/>
          </a:bodyPr>
          <a:lstStyle/>
          <a:p>
            <a:pPr>
              <a:spcAft>
                <a:spcPts val="1200"/>
              </a:spcAft>
            </a:pPr>
            <a:r>
              <a:rPr sz="2400">
                <a:solidFill>
                  <a:srgbClr val="18202E"/>
                </a:solidFill>
              </a:rPr>
              <a:t>•  Private account, nickname, short bio</a:t>
            </a:r>
          </a:p>
          <a:p>
            <a:pPr>
              <a:spcAft>
                <a:spcPts val="1200"/>
              </a:spcAft>
            </a:pPr>
            <a:r>
              <a:rPr sz="2400">
                <a:solidFill>
                  <a:srgbClr val="18202E"/>
                </a:solidFill>
              </a:rPr>
              <a:t>•  Location off or a short list</a:t>
            </a:r>
          </a:p>
          <a:p>
            <a:pPr>
              <a:spcAft>
                <a:spcPts val="1200"/>
              </a:spcAft>
            </a:pPr>
            <a:r>
              <a:rPr sz="2400">
                <a:solidFill>
                  <a:srgbClr val="18202E"/>
                </a:solidFill>
              </a:rPr>
              <a:t>•  Message and tag controls on</a:t>
            </a:r>
          </a:p>
          <a:p>
            <a:pPr>
              <a:spcAft>
                <a:spcPts val="1200"/>
              </a:spcAft>
            </a:pPr>
            <a:r>
              <a:rPr sz="2400">
                <a:solidFill>
                  <a:srgbClr val="18202E"/>
                </a:solidFill>
              </a:rPr>
              <a:t>•  Something shared got passed around? Tell a trusted adult or the counselor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64592" cy="6858000"/>
          </a:xfrm>
          <a:prstGeom prst="rect">
            <a:avLst/>
          </a:prstGeom>
          <a:solidFill>
            <a:srgbClr val="0221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64592" y="6748272"/>
            <a:ext cx="12191695" cy="109728"/>
          </a:xfrm>
          <a:prstGeom prst="rect">
            <a:avLst/>
          </a:prstGeom>
          <a:solidFill>
            <a:srgbClr val="F8A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k12cf-lockup-color.png"/>
          <p:cNvPicPr>
            <a:picLocks noChangeAspect="1"/>
          </p:cNvPicPr>
          <p:nvPr/>
        </p:nvPicPr>
        <p:blipFill>
          <a:blip r:embed="rId2"/>
          <a:stretch>
            <a:fillRect/>
          </a:stretch>
        </p:blipFill>
        <p:spPr>
          <a:xfrm>
            <a:off x="9814255" y="274320"/>
            <a:ext cx="1997050" cy="320040"/>
          </a:xfrm>
          <a:prstGeom prst="rect">
            <a:avLst/>
          </a:prstGeom>
        </p:spPr>
      </p:pic>
      <p:sp>
        <p:nvSpPr>
          <p:cNvPr id="5" name="TextBox 4"/>
          <p:cNvSpPr txBox="1"/>
          <p:nvPr/>
        </p:nvSpPr>
        <p:spPr>
          <a:xfrm>
            <a:off x="731520" y="822960"/>
            <a:ext cx="9144000" cy="914400"/>
          </a:xfrm>
          <a:prstGeom prst="rect">
            <a:avLst/>
          </a:prstGeom>
          <a:noFill/>
        </p:spPr>
        <p:txBody>
          <a:bodyPr wrap="square">
            <a:spAutoFit/>
          </a:bodyPr>
          <a:lstStyle/>
          <a:p>
            <a:r>
              <a:rPr sz="3600" b="1">
                <a:solidFill>
                  <a:srgbClr val="02216D"/>
                </a:solidFill>
              </a:rPr>
              <a:t>Exit ticket</a:t>
            </a:r>
          </a:p>
        </p:txBody>
      </p:sp>
      <p:sp>
        <p:nvSpPr>
          <p:cNvPr id="6" name="TextBox 5"/>
          <p:cNvSpPr txBox="1"/>
          <p:nvPr/>
        </p:nvSpPr>
        <p:spPr>
          <a:xfrm>
            <a:off x="731520" y="1828800"/>
            <a:ext cx="10607040" cy="4389120"/>
          </a:xfrm>
          <a:prstGeom prst="rect">
            <a:avLst/>
          </a:prstGeom>
          <a:noFill/>
        </p:spPr>
        <p:txBody>
          <a:bodyPr wrap="square">
            <a:spAutoFit/>
          </a:bodyPr>
          <a:lstStyle/>
          <a:p>
            <a:r>
              <a:t>Answer on a sticky note. No names needed.</a:t>
            </a:r>
          </a:p>
          <a:p>
            <a:r>
              <a:rPr sz="2400"/>
              <a:t>1. Name two details in a photo background that can reveal where you live or go to school.</a:t>
            </a:r>
          </a:p>
          <a:p>
            <a:r>
              <a:rPr sz="2400"/>
              <a:t>2. What is the safest location-sharing setting for most middle schoolers?</a:t>
            </a:r>
          </a:p>
          <a:p>
            <a:r>
              <a:rPr sz="2400"/>
              <a:t>3. Before you post or forward a photo or screenshot that shows someone else, what do you 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Private by design</dc:title>
  <dc:subject/>
  <dc:creator>K12 Cyber Forward (GLET)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